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77" r:id="rId8"/>
    <p:sldId id="284" r:id="rId9"/>
    <p:sldId id="274" r:id="rId10"/>
    <p:sldId id="276" r:id="rId11"/>
    <p:sldId id="258" r:id="rId12"/>
    <p:sldId id="261" r:id="rId13"/>
    <p:sldId id="269" r:id="rId14"/>
    <p:sldId id="259" r:id="rId15"/>
    <p:sldId id="270" r:id="rId16"/>
    <p:sldId id="279" r:id="rId17"/>
    <p:sldId id="282" r:id="rId18"/>
    <p:sldId id="280" r:id="rId19"/>
    <p:sldId id="281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C62F4-7468-B972-4402-8B8D443D8B83}" name="Chibbaro, Derek" initials="CD" userId="S::chibbard@dickinson.edu::23b76854-4031-418c-8c26-7ccc91bf2d1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3BEFA-DB36-DEF4-8503-B8E3B9942CDA}" v="177" dt="2024-12-17T18:40:42.520"/>
    <p1510:client id="{5F702C0F-603B-6A29-C21B-0B742753157F}" v="70" dt="2024-12-17T15:32:48.537"/>
    <p1510:client id="{609004CF-C05B-D27A-D6FC-F88D0A3DE3AA}" v="365" dt="2024-12-16T23:27:19.460"/>
    <p1510:client id="{76262EEE-78E2-4AC8-647A-E7EFCAB36B52}" v="58" dt="2024-12-16T20:31:03.766"/>
    <p1510:client id="{D0EB09F2-6558-6E95-13D0-5F349C5BFB33}" v="554" dt="2024-12-17T18:19:53.096"/>
    <p1510:client id="{FD77188E-C30B-0C6E-F7A2-71FF1A0228BB}" v="162" dt="2024-12-18T00:31:21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sketball_through_hoop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asketball going through a net&#10;&#10;Description automatically generated">
            <a:extLst>
              <a:ext uri="{FF2B5EF4-FFF2-40B4-BE49-F238E27FC236}">
                <a16:creationId xmlns:a16="http://schemas.microsoft.com/office/drawing/2014/main" id="{EF49827F-1F5F-B4BC-F79C-CEAB826140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661" r="-1" b="17892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Big Project – Final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By: Derek Chibbaro and Maggie Byers</a:t>
            </a: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13A13-D237-FF14-1ED6-8406C31D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PPP Rating by </a:t>
            </a:r>
            <a:r>
              <a:rPr lang="en-US" sz="3200">
                <a:solidFill>
                  <a:schemeClr val="bg1"/>
                </a:solidFill>
              </a:rPr>
              <a:t>Year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and Offense/Defense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9AA84F-35F2-A6B5-1CFF-165E2D647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36567"/>
            <a:ext cx="10905066" cy="3271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FC09A-1EDD-D75E-CA84-275A05193BCE}"/>
              </a:ext>
            </a:extLst>
          </p:cNvPr>
          <p:cNvSpPr txBox="1"/>
          <p:nvPr/>
        </p:nvSpPr>
        <p:spPr>
          <a:xfrm>
            <a:off x="1343186" y="5734372"/>
            <a:ext cx="101126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As time passes, there are more "poor" PPP Ratings for offensive categories and more "very good" ratings for defensive categories.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3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862B7-3FEB-20AA-C85B-8E50A4C0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Average PPP by Rating</a:t>
            </a:r>
          </a:p>
        </p:txBody>
      </p:sp>
      <p:pic>
        <p:nvPicPr>
          <p:cNvPr id="4" name="Content Placeholder 3" descr="A graph of a bar chart&#10;&#10;Description automatically generated">
            <a:extLst>
              <a:ext uri="{FF2B5EF4-FFF2-40B4-BE49-F238E27FC236}">
                <a16:creationId xmlns:a16="http://schemas.microsoft.com/office/drawing/2014/main" id="{3AE80256-BB19-EA0A-F02E-2E5A372B3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09" r="5256" b="170"/>
          <a:stretch/>
        </p:blipFill>
        <p:spPr>
          <a:xfrm>
            <a:off x="569389" y="1711980"/>
            <a:ext cx="4372766" cy="3990842"/>
          </a:xfrm>
          <a:prstGeom prst="rect">
            <a:avLst/>
          </a:prstGeom>
        </p:spPr>
      </p:pic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98CEF52C-677F-1C75-B35A-2D2E75A2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8"/>
          <a:stretch/>
        </p:blipFill>
        <p:spPr>
          <a:xfrm>
            <a:off x="6508450" y="1714351"/>
            <a:ext cx="451252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4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90DD0-F532-2E1B-3347-4610A64B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Average PPP by Attributes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C52898-85F4-3279-8145-7C2DC6A94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21" t="455" b="-370"/>
          <a:stretch/>
        </p:blipFill>
        <p:spPr>
          <a:xfrm>
            <a:off x="505855" y="1716567"/>
            <a:ext cx="4619795" cy="4735828"/>
          </a:xfrm>
          <a:prstGeom prst="rect">
            <a:avLst/>
          </a:prstGeom>
        </p:spPr>
      </p:pic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AAB6DF33-A847-5885-91DF-320EE6CC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6" t="-227" b="312"/>
          <a:stretch/>
        </p:blipFill>
        <p:spPr>
          <a:xfrm>
            <a:off x="6644522" y="1712057"/>
            <a:ext cx="4526505" cy="47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2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BB7E-1A7A-4760-C189-ACF0B135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findings of preliminary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75A-42E7-3AB3-EE20-9BB1A94A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Offensive categories have worse ratings as we get to more recent seasons.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Numerous factors could be associated with this, including player abilities, improving opponent defenses, conference improving.</a:t>
            </a:r>
          </a:p>
          <a:p>
            <a:r>
              <a:rPr lang="en-US"/>
              <a:t>They won conference the year before our analysis begins...both offensive and defensive categories have worsened since.</a:t>
            </a:r>
          </a:p>
          <a:p>
            <a:r>
              <a:rPr lang="en-US"/>
              <a:t>Lots of variance in fouls committed per game</a:t>
            </a:r>
          </a:p>
          <a:p>
            <a:r>
              <a:rPr lang="en-US"/>
              <a:t>Home team wins more often (as expected)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A1A-0FAE-9D03-3955-803F8CF7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6368-944A-118C-5676-2B22B4D8E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Season-level data:</a:t>
            </a:r>
          </a:p>
          <a:p>
            <a:r>
              <a:rPr lang="en-US"/>
              <a:t>We aim to analyze the significance of certain season metrics to predict their impact on the PPP value.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To do this, we conducted a variety of regression analyses: OLS regression with variety of control variables, separating regressions by offense and defense, and using interaction terms to determine the relationship between variables changing with one another.</a:t>
            </a:r>
          </a:p>
          <a:p>
            <a:pPr marL="0" indent="0">
              <a:buNone/>
            </a:pPr>
            <a:r>
              <a:rPr lang="en-US" dirty="0"/>
              <a:t>Game-level data:</a:t>
            </a:r>
          </a:p>
          <a:p>
            <a:r>
              <a:rPr lang="en-US"/>
              <a:t>Our goal is to analyze the games of the 2023-24 season and estimate which factors are most impactful for a win.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Number of fouls and rebounds for Dickinson and opponent, home/away game</a:t>
            </a:r>
          </a:p>
          <a:p>
            <a:endParaRPr lang="en-US"/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8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23D5-3001-62FC-B5DB-48D07707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8898A-BFBA-F5D5-3C1A-C1E28EA0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aim to predict the PPP ratios for certain seasons while accounting for Attribute (Transition, Zone defense, last 4 sec on shot clock, etc.) and other offensive/defensive variables</a:t>
            </a:r>
          </a:p>
          <a:p>
            <a:r>
              <a:rPr lang="en-US"/>
              <a:t>Regression analysis using in-game statistics value to predict PPP ratios.</a:t>
            </a:r>
          </a:p>
          <a:p>
            <a:r>
              <a:rPr lang="en-US"/>
              <a:t>We want to find which factors most effect whether Dickinson will win a game so that the team will be able to focus on those factors more than others that don't have as strong as an effect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1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94B44-B3E1-7C57-4B27-3D6072AFC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Model Results (Stata)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4261C7-A19A-F433-A9C5-E46F0D32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65" y="2204913"/>
            <a:ext cx="6520337" cy="351487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D4E0B-5F51-E55E-6235-B41C19604D3F}"/>
              </a:ext>
            </a:extLst>
          </p:cNvPr>
          <p:cNvSpPr txBox="1"/>
          <p:nvPr/>
        </p:nvSpPr>
        <p:spPr>
          <a:xfrm>
            <a:off x="6857999" y="1168830"/>
            <a:ext cx="5166101" cy="4555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u="sng" dirty="0"/>
              <a:t>Interpretation/Analysis</a:t>
            </a:r>
          </a:p>
          <a:p>
            <a:r>
              <a:rPr lang="en-US" sz="2000" dirty="0"/>
              <a:t>Column 3 (Interactions for Offense):</a:t>
            </a:r>
          </a:p>
          <a:p>
            <a:pPr marL="285750" indent="-285750">
              <a:buFont typeface="Calibri"/>
              <a:buChar char="-"/>
            </a:pPr>
            <a:r>
              <a:rPr lang="en-US" sz="1400" dirty="0">
                <a:ea typeface="+mn-lt"/>
                <a:cs typeface="+mn-lt"/>
              </a:rPr>
              <a:t>If the FGMADE increases by one shot, the PPP is expected to increase as well. When PPP Rank increases, PPP is expected to increase, as expected. </a:t>
            </a:r>
          </a:p>
          <a:p>
            <a:pPr marL="285750" indent="-285750">
              <a:buFont typeface="Calibri"/>
              <a:buChar char="-"/>
            </a:pPr>
            <a:r>
              <a:rPr lang="en-US" sz="1400" dirty="0">
                <a:ea typeface="+mn-lt"/>
                <a:cs typeface="+mn-lt"/>
              </a:rPr>
              <a:t>However, when both increase (interaction term), the PPP is expected to decrease, which is concerning.</a:t>
            </a:r>
            <a:endParaRPr lang="en-US" sz="1400" dirty="0"/>
          </a:p>
          <a:p>
            <a:r>
              <a:rPr lang="en-US" sz="2000" dirty="0"/>
              <a:t>Column 4 (Interactions for Defense):</a:t>
            </a:r>
          </a:p>
          <a:p>
            <a:pPr marL="285750" indent="-285750">
              <a:buFont typeface="Calibri"/>
              <a:buChar char="-"/>
            </a:pPr>
            <a:r>
              <a:rPr lang="en-US" sz="1400" dirty="0">
                <a:ea typeface="+mn-lt"/>
                <a:cs typeface="+mn-lt"/>
              </a:rPr>
              <a:t>If FGMADE increases by one shot, PPP is expected to decrease, which makes sense for defensive purposes and opponent difficulty.</a:t>
            </a:r>
            <a:endParaRPr lang="en-US" sz="1400" dirty="0"/>
          </a:p>
          <a:p>
            <a:r>
              <a:rPr lang="en-US" sz="2000" dirty="0"/>
              <a:t>Column 6 (</a:t>
            </a:r>
            <a:r>
              <a:rPr lang="en-US" sz="2000" dirty="0" err="1"/>
              <a:t>numPoss</a:t>
            </a:r>
            <a:r>
              <a:rPr lang="en-US" sz="2000" dirty="0"/>
              <a:t> for Offense):</a:t>
            </a:r>
          </a:p>
          <a:p>
            <a:pPr marL="285750" indent="-285750">
              <a:buFont typeface="Calibri"/>
              <a:buChar char="-"/>
            </a:pPr>
            <a:r>
              <a:rPr lang="en-US" sz="1400" dirty="0">
                <a:ea typeface="+mn-lt"/>
                <a:cs typeface="+mn-lt"/>
              </a:rPr>
              <a:t>Interesting: Both coefficients on </a:t>
            </a:r>
            <a:r>
              <a:rPr lang="en-US" sz="1400" dirty="0" err="1">
                <a:ea typeface="+mn-lt"/>
                <a:cs typeface="+mn-lt"/>
              </a:rPr>
              <a:t>numPoss</a:t>
            </a:r>
            <a:r>
              <a:rPr lang="en-US" sz="1400" dirty="0">
                <a:ea typeface="+mn-lt"/>
                <a:cs typeface="+mn-lt"/>
              </a:rPr>
              <a:t> are negative, indicating that when the number of possessions increase, the PPP is expected to decrease. 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ea typeface="+mn-lt"/>
                <a:cs typeface="+mn-lt"/>
              </a:rPr>
              <a:t>This is  a bad sign for offense because you would've hoped that as the number of possessions increase, then the points per possession (PPP) would increase as well.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860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55BF-17E9-749A-0C7D-C907B6B8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Strengths of Model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6831F-44A3-DAFA-632F-FD674262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When analyzing just offensive or defensive statistics separately, Column 3 (Interactions for Offense) has the highest R squared value with all coefficients being statistically significant at alpha = 0.01. The variables used to predict PPP are Field Goals made, PPP rank, and the interaction between those variables. 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Timeout percentage seems to be insignificant in predicting the PPP value.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Shouldn't use timeout percentage as a driving analysis factor.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7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4C43-B08C-FD62-EBF7-74AF3497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Results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B4A9-56D9-A8E4-0E79-C92F1867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Created a logistic model to determine the impact of different variables on a binomial outcome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Binary outcome: Dickinson win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Variables: Dickinson/opponent rebounds, fouls, blocks, turnovers, home/away game</a:t>
            </a:r>
          </a:p>
          <a:p>
            <a:r>
              <a:rPr lang="en-US"/>
              <a:t>More likely to win a home game than away</a:t>
            </a:r>
          </a:p>
          <a:p>
            <a:r>
              <a:rPr lang="en-US"/>
              <a:t>Dickinson fouls hurt their chances more than opponent fouls help</a:t>
            </a:r>
          </a:p>
          <a:p>
            <a:r>
              <a:rPr lang="en-US"/>
              <a:t>Rebounds and turnovers have very similar impacts whether it was Dickinson or their opponent</a:t>
            </a:r>
          </a:p>
          <a:p>
            <a:r>
              <a:rPr lang="en-US"/>
              <a:t>Getting blocks is more impactful for Dickinson than their opponents blocking them</a:t>
            </a:r>
          </a:p>
        </p:txBody>
      </p:sp>
    </p:spTree>
    <p:extLst>
      <p:ext uri="{BB962C8B-B14F-4D97-AF65-F5344CB8AC3E}">
        <p14:creationId xmlns:p14="http://schemas.microsoft.com/office/powerpoint/2010/main" val="60802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F3FA-5A2B-EBD6-5AE9-EBB6407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FD9A-F172-0A17-7C29-5E156F7D8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Stata Model: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 dirty="0">
                <a:ea typeface="+mn-lt"/>
                <a:cs typeface="+mn-lt"/>
              </a:rPr>
              <a:t>When analyzing a continuous variable as our variable of interest (PPP), scoring statistics are more directly correlated to influencing the PPP score compared to variables that are not linked to scoring points (timeouts).</a:t>
            </a:r>
            <a:endParaRPr lang="en-US" sz="2200" dirty="0"/>
          </a:p>
          <a:p>
            <a:pPr>
              <a:buFont typeface="Calibri" panose="020B0604020202020204" pitchFamily="34" charset="0"/>
              <a:buChar char="-"/>
            </a:pPr>
            <a:r>
              <a:rPr lang="en-US" sz="2200" dirty="0">
                <a:ea typeface="+mn-lt"/>
                <a:cs typeface="+mn-lt"/>
              </a:rPr>
              <a:t>Even though the coefficients on timeout percentage are insignificant, the signs are worth noting when assessing the direction that they influence PPP.</a:t>
            </a:r>
            <a:endParaRPr lang="en-US" sz="22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Offensive = negative; defensive = positive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pPr marL="0" indent="0">
              <a:buNone/>
            </a:pPr>
            <a:r>
              <a:rPr lang="en-US" dirty="0"/>
              <a:t>R Model: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 dirty="0"/>
              <a:t>To win games, Dickinson must focus on getting less fouls and getting more blocks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The recruiting process could be impacted, as it has been seen that the program likes to recruit players whose height could play a significant factor in their roster creation.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200" dirty="0"/>
              <a:t>Home games are won more often than away games</a:t>
            </a:r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5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7621502D-ABF3-E2EA-DA91-BB36ADC2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22" r="-4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B3DD9-8ED5-9353-FA98-009D975E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Research Question &amp; 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BC9F-8D96-298A-F8B1-D4B9BC4E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/>
              <a:t>Varsity Men's Basketball began in 1919</a:t>
            </a:r>
          </a:p>
          <a:p>
            <a:r>
              <a:rPr lang="en-US" sz="1600" dirty="0"/>
              <a:t>Conference Championships 2013 and 2015 </a:t>
            </a:r>
          </a:p>
          <a:p>
            <a:r>
              <a:rPr lang="en-US" sz="1600" dirty="0"/>
              <a:t>Advanced to the Elite Eight in 2014 (NCAA D3)</a:t>
            </a:r>
          </a:p>
          <a:p>
            <a:endParaRPr lang="en-US" sz="1600"/>
          </a:p>
          <a:p>
            <a:r>
              <a:rPr lang="en-US" sz="1600" dirty="0"/>
              <a:t>How has the team's offensive and defensive ratings changed over years and which Attributes are most impacted?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/>
              <a:t>How do other basketball statistics influence the accuracy of predicting the Points per Possession (PPP) rating?</a:t>
            </a:r>
          </a:p>
          <a:p>
            <a:r>
              <a:rPr lang="en-US" sz="1600" dirty="0"/>
              <a:t>Are game-level statistics (fouls, points, etc.) significantly related to offensive/defensive success?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55700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03D3-F807-96C7-937D-C67B9AB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for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AF42-3D24-A5E2-6692-A84D72E03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These results can be used by Dickinson basketball players, coaches, opponents, or even prospective students who want to evaluate the team's past performance</a:t>
            </a:r>
          </a:p>
          <a:p>
            <a:r>
              <a:rPr lang="en-US"/>
              <a:t>Dickinson basketball can alter their practice and game plans according to certain Attributes that were found to be weak</a:t>
            </a:r>
          </a:p>
          <a:p>
            <a:r>
              <a:rPr lang="en-US"/>
              <a:t>The program could try to recruit players who balance out their weaker aspects in hopes to find better success</a:t>
            </a:r>
          </a:p>
          <a:p>
            <a:r>
              <a:rPr lang="en-US"/>
              <a:t>Athletic Directors care about wins, which data analysis can help with; wins help with fundraising and overall college reputation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6BC8-E921-5EB9-81E2-72AD6EC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Ethical, Legal, Societal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F391-F189-AD78-F269-201CE7B6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Ethical/Legal: Note that Synergy Sports requires a subscription… we gained access through the Dickinson Men's basketball assistant coach.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Ideally we wouldn't share this with opponents but they could use the Synergy Sports platform to conduct their own analyses.</a:t>
            </a:r>
          </a:p>
          <a:p>
            <a:r>
              <a:rPr lang="en-US" sz="2600"/>
              <a:t>No intentions to sell results or use beyond the scope of Dickinson Athletics.</a:t>
            </a:r>
          </a:p>
          <a:p>
            <a:r>
              <a:rPr lang="en-US"/>
              <a:t>Societal: The Dickinson basketball program can get a better sense of their performance and trends from previous years. Prospective students can use the knowledge of previous success to make a decision on transferring or attending the school.</a:t>
            </a:r>
          </a:p>
        </p:txBody>
      </p:sp>
    </p:spTree>
    <p:extLst>
      <p:ext uri="{BB962C8B-B14F-4D97-AF65-F5344CB8AC3E}">
        <p14:creationId xmlns:p14="http://schemas.microsoft.com/office/powerpoint/2010/main" val="3424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35B9-264F-0471-FCE5-A834D8F8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2032"/>
            <a:ext cx="10515600" cy="1945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400">
                <a:latin typeface="Aptos Display"/>
              </a:rPr>
              <a:t>Thank you!!!!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3FF7-993F-E11B-3D06-A382B980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Tractable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5A7-7D5D-32BE-F4D8-051D953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u="sng"/>
              <a:t>About the datasets (2):</a:t>
            </a:r>
          </a:p>
          <a:p>
            <a:pPr marL="0" indent="0">
              <a:buNone/>
            </a:pPr>
            <a:r>
              <a:rPr lang="en-US" sz="2400"/>
              <a:t>Synergy Sports is where all season and play-by-play data is stored in their own API for most NCAA basketball games.</a:t>
            </a:r>
            <a:endParaRPr lang="en-US"/>
          </a:p>
          <a:p>
            <a:pPr marL="0" indent="0">
              <a:buNone/>
            </a:pPr>
            <a:r>
              <a:rPr lang="en-US" sz="2400"/>
              <a:t>Season-level data: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/>
              <a:t>Years 2015 through 2023, excluding 2020 (minimal data available)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/>
              <a:t>Created </a:t>
            </a:r>
            <a:r>
              <a:rPr lang="en-US" sz="2400" err="1"/>
              <a:t>merged_offense</a:t>
            </a:r>
            <a:r>
              <a:rPr lang="en-US" sz="2400"/>
              <a:t> and </a:t>
            </a:r>
            <a:r>
              <a:rPr lang="en-US" sz="2400" err="1"/>
              <a:t>merged_defense</a:t>
            </a:r>
            <a:r>
              <a:rPr lang="en-US" sz="2400"/>
              <a:t> </a:t>
            </a:r>
            <a:r>
              <a:rPr lang="en-US" sz="2400" err="1"/>
              <a:t>dataframes</a:t>
            </a:r>
            <a:r>
              <a:rPr lang="en-US" sz="2400"/>
              <a:t> to analyze separately, year column added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 err="1"/>
              <a:t>Seasondata</a:t>
            </a:r>
            <a:r>
              <a:rPr lang="en-US" sz="2400"/>
              <a:t> combines both merged datasets and creates an ID to identify offense or defense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Play-by-play data: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400"/>
              <a:t>27 games from the 2023-24 season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400"/>
              <a:t>Includes away/home teams, score, event level description, date, offensive/defensive players on the court during each event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700A-7B6F-1944-FBE3-2F0136B7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Snapshots of Datasets</a:t>
            </a:r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469D80F-BBA9-FF3C-7FF8-4EE983FC0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093" y="4397606"/>
            <a:ext cx="6096000" cy="24577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52E7F-A328-A846-9A60-7F10CFB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2" y="1865238"/>
            <a:ext cx="6096000" cy="18113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1684CE-82A9-32C8-495F-8236AD6B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94" y="966093"/>
            <a:ext cx="2074513" cy="2710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6D40F-8C22-9047-F414-E977FFB322B0}"/>
              </a:ext>
            </a:extLst>
          </p:cNvPr>
          <p:cNvSpPr txBox="1"/>
          <p:nvPr/>
        </p:nvSpPr>
        <p:spPr>
          <a:xfrm>
            <a:off x="959903" y="1498234"/>
            <a:ext cx="5495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Season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F66DA-C940-6206-EF17-EEF99A8DF845}"/>
              </a:ext>
            </a:extLst>
          </p:cNvPr>
          <p:cNvSpPr txBox="1"/>
          <p:nvPr/>
        </p:nvSpPr>
        <p:spPr>
          <a:xfrm>
            <a:off x="878236" y="4003728"/>
            <a:ext cx="2957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Play-by-play</a:t>
            </a:r>
          </a:p>
        </p:txBody>
      </p:sp>
    </p:spTree>
    <p:extLst>
      <p:ext uri="{BB962C8B-B14F-4D97-AF65-F5344CB8AC3E}">
        <p14:creationId xmlns:p14="http://schemas.microsoft.com/office/powerpoint/2010/main" val="14476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D209-B066-701F-2752-F882A83B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B69C-CF51-FF52-4C74-0D4535B2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837"/>
            <a:ext cx="10515600" cy="48058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Season-level data:  </a:t>
            </a:r>
          </a:p>
          <a:p>
            <a:pPr>
              <a:buNone/>
            </a:pPr>
            <a:r>
              <a:rPr lang="en-US" sz="2000"/>
              <a:t>Gathered by "printing" the page as a pdf and converting the pdf in Excel</a:t>
            </a:r>
          </a:p>
          <a:p>
            <a:pPr marL="0" indent="0">
              <a:buNone/>
            </a:pPr>
            <a:r>
              <a:rPr lang="en-US" sz="2000"/>
              <a:t>Averages from the entire season at a player level and a team level</a:t>
            </a:r>
          </a:p>
          <a:p>
            <a:pPr marL="0" indent="0">
              <a:buNone/>
            </a:pPr>
            <a:r>
              <a:rPr lang="en-US" sz="2000"/>
              <a:t>Averages of performance overall and after certain events</a:t>
            </a:r>
          </a:p>
          <a:p>
            <a:pPr marL="0" indent="0">
              <a:buNone/>
            </a:pPr>
            <a:r>
              <a:rPr lang="en-US" sz="2000"/>
              <a:t>Divided into offensive and defensive statistics (ID column)</a:t>
            </a:r>
          </a:p>
          <a:p>
            <a:pPr marL="0" indent="0">
              <a:buNone/>
            </a:pPr>
            <a:r>
              <a:rPr lang="en-US" sz="2000"/>
              <a:t>Contains a rating for every statistic</a:t>
            </a:r>
          </a:p>
          <a:p>
            <a:pPr marL="0" indent="0">
              <a:buNone/>
            </a:pPr>
            <a:r>
              <a:rPr lang="en-US" sz="2000"/>
              <a:t> - poor, below average, average, good, very good, excellent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Play-by-play data: </a:t>
            </a:r>
          </a:p>
          <a:p>
            <a:pPr marL="0" indent="0">
              <a:buNone/>
            </a:pPr>
            <a:r>
              <a:rPr lang="en-US" sz="2000"/>
              <a:t>Gathered by scraping from the Synergy Sports website --&gt; API found when inspecting</a:t>
            </a:r>
          </a:p>
          <a:p>
            <a:pPr marL="0" indent="0">
              <a:buNone/>
            </a:pPr>
            <a:r>
              <a:rPr lang="en-US" sz="2000"/>
              <a:t>Description of every play for each game from the 2023-24 season</a:t>
            </a:r>
          </a:p>
          <a:p>
            <a:pPr marL="0" indent="0">
              <a:buNone/>
            </a:pPr>
            <a:r>
              <a:rPr lang="en-US" sz="2000"/>
              <a:t>Created dummy variables indicating what type of event occurred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000"/>
              <a:t>Foul, shot, rebound, assist, turnover, block, steal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5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22B2-9294-745D-F424-A45BAD89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814889"/>
            <a:ext cx="3200400" cy="17993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(Play-by-play)</a:t>
            </a:r>
          </a:p>
        </p:txBody>
      </p:sp>
      <p:pic>
        <p:nvPicPr>
          <p:cNvPr id="5" name="Picture 4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4E264388-A129-8D5D-9901-0A6E96AB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70" y="3282523"/>
            <a:ext cx="4803386" cy="3067635"/>
          </a:xfrm>
          <a:prstGeom prst="rect">
            <a:avLst/>
          </a:prstGeom>
        </p:spPr>
      </p:pic>
      <p:pic>
        <p:nvPicPr>
          <p:cNvPr id="8" name="Picture 7" descr="A graph showing a number of red squares&#10;&#10;Description automatically generated">
            <a:extLst>
              <a:ext uri="{FF2B5EF4-FFF2-40B4-BE49-F238E27FC236}">
                <a16:creationId xmlns:a16="http://schemas.microsoft.com/office/drawing/2014/main" id="{3D7A8BD0-4378-2AEA-82E9-279955F5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080" y="457575"/>
            <a:ext cx="3996972" cy="2468129"/>
          </a:xfrm>
          <a:prstGeom prst="rect">
            <a:avLst/>
          </a:prstGeom>
        </p:spPr>
      </p:pic>
      <p:pic>
        <p:nvPicPr>
          <p:cNvPr id="7" name="Picture 6" descr="A graph with red squares&#10;&#10;Description automatically generated">
            <a:extLst>
              <a:ext uri="{FF2B5EF4-FFF2-40B4-BE49-F238E27FC236}">
                <a16:creationId xmlns:a16="http://schemas.microsoft.com/office/drawing/2014/main" id="{6F6571BC-4547-C292-5B75-BBF311870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80" y="3867617"/>
            <a:ext cx="3996972" cy="24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12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assroom sticker progress chart">
            <a:extLst>
              <a:ext uri="{FF2B5EF4-FFF2-40B4-BE49-F238E27FC236}">
                <a16:creationId xmlns:a16="http://schemas.microsoft.com/office/drawing/2014/main" id="{42956934-1518-B072-1034-89B4D22F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64" r="-2" b="186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4EF33-E3D5-0FA8-EC16-820A0F70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Season-Level Ratings Analysis</a:t>
            </a:r>
          </a:p>
        </p:txBody>
      </p:sp>
    </p:spTree>
    <p:extLst>
      <p:ext uri="{BB962C8B-B14F-4D97-AF65-F5344CB8AC3E}">
        <p14:creationId xmlns:p14="http://schemas.microsoft.com/office/powerpoint/2010/main" val="348582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6155-4F30-9096-A672-FED41B01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531"/>
            <a:ext cx="7839913" cy="12056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Offensive ratings for special years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20" y="170311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F8EA2D7B-AB24-BCEF-7AE1-EE3B1A22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61" y="3964266"/>
            <a:ext cx="8632215" cy="2916391"/>
          </a:xfrm>
          <a:prstGeom prst="rect">
            <a:avLst/>
          </a:prstGeom>
        </p:spPr>
      </p:pic>
      <p:pic>
        <p:nvPicPr>
          <p:cNvPr id="4" name="Content Placeholder 3" descr="A comparison of a graph&#10;&#10;Description automatically generated">
            <a:extLst>
              <a:ext uri="{FF2B5EF4-FFF2-40B4-BE49-F238E27FC236}">
                <a16:creationId xmlns:a16="http://schemas.microsoft.com/office/drawing/2014/main" id="{EBC8F57F-52B1-65A6-96D5-E3314974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5" y="953777"/>
            <a:ext cx="9189461" cy="30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C1423-470B-BB42-EABA-B234313E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66" y="-231248"/>
            <a:ext cx="6581654" cy="177393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Defensive ratings for special years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DC3A2E48-2EBE-4730-50A0-C66C7335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33" y="3902928"/>
            <a:ext cx="8699269" cy="2957288"/>
          </a:xfrm>
          <a:prstGeom prst="rect">
            <a:avLst/>
          </a:prstGeom>
        </p:spPr>
      </p:pic>
      <p:pic>
        <p:nvPicPr>
          <p:cNvPr id="4" name="Content Placeholder 3" descr="A comparison of a graph&#10;&#10;Description automatically generated">
            <a:extLst>
              <a:ext uri="{FF2B5EF4-FFF2-40B4-BE49-F238E27FC236}">
                <a16:creationId xmlns:a16="http://schemas.microsoft.com/office/drawing/2014/main" id="{A3F82EDB-4EBF-71D1-7DD6-DB11E45A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72" y="878282"/>
            <a:ext cx="8483753" cy="27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Big Project – Final Presentation</vt:lpstr>
      <vt:lpstr>Research Question &amp; Background Information</vt:lpstr>
      <vt:lpstr>Tractable Data</vt:lpstr>
      <vt:lpstr>Snapshots of Datasets</vt:lpstr>
      <vt:lpstr>Data Retrieval</vt:lpstr>
      <vt:lpstr>Exploratory Data Analysis (Play-by-play)</vt:lpstr>
      <vt:lpstr>Season-Level Ratings Analysis</vt:lpstr>
      <vt:lpstr>Offensive ratings for special years</vt:lpstr>
      <vt:lpstr>Defensive ratings for special years</vt:lpstr>
      <vt:lpstr>PPP Rating by Year and Offense/Defense</vt:lpstr>
      <vt:lpstr>Average PPP by Rating</vt:lpstr>
      <vt:lpstr>Average PPP by Attributes</vt:lpstr>
      <vt:lpstr>Overall findings of preliminary analysis</vt:lpstr>
      <vt:lpstr>Model Specification</vt:lpstr>
      <vt:lpstr>Model Specification</vt:lpstr>
      <vt:lpstr>Model Results (Stata)</vt:lpstr>
      <vt:lpstr>Strengths of Model Estimates</vt:lpstr>
      <vt:lpstr>Model Results (R)</vt:lpstr>
      <vt:lpstr>Overall Findings </vt:lpstr>
      <vt:lpstr>Implications for Stakeholders</vt:lpstr>
      <vt:lpstr>Ethical, Legal, Societal Implications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27</cp:revision>
  <dcterms:created xsi:type="dcterms:W3CDTF">2024-12-05T15:44:20Z</dcterms:created>
  <dcterms:modified xsi:type="dcterms:W3CDTF">2024-12-18T00:44:34Z</dcterms:modified>
</cp:coreProperties>
</file>